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73" r:id="rId2"/>
    <p:sldId id="284" r:id="rId3"/>
    <p:sldId id="257" r:id="rId4"/>
    <p:sldId id="258" r:id="rId5"/>
    <p:sldId id="259" r:id="rId6"/>
    <p:sldId id="261" r:id="rId7"/>
    <p:sldId id="288" r:id="rId8"/>
    <p:sldId id="264" r:id="rId9"/>
    <p:sldId id="265" r:id="rId10"/>
    <p:sldId id="275" r:id="rId11"/>
    <p:sldId id="277" r:id="rId12"/>
    <p:sldId id="279" r:id="rId13"/>
    <p:sldId id="282" r:id="rId14"/>
    <p:sldId id="266" r:id="rId15"/>
    <p:sldId id="272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33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2" autoAdjust="0"/>
    <p:restoredTop sz="94641" autoAdjust="0"/>
  </p:normalViewPr>
  <p:slideViewPr>
    <p:cSldViewPr>
      <p:cViewPr varScale="1">
        <p:scale>
          <a:sx n="90" d="100"/>
          <a:sy n="90" d="100"/>
        </p:scale>
        <p:origin x="3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_rok_programu_Microsoft_Excel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Hárok1!$B$1</c:f>
              <c:strCache>
                <c:ptCount val="1"/>
                <c:pt idx="0">
                  <c:v>priemerná mzda 
v národnom hospodárstve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Hárok1!$A$2:$A$7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Hárok1!$B$2:$B$7</c:f>
              <c:numCache>
                <c:formatCode>_-* #,##0\ [$€-1]_-;\-* #,##0\ [$€-1]_-;_-* "-"??\ [$€-1]_-;_-@_-</c:formatCode>
                <c:ptCount val="6"/>
                <c:pt idx="0">
                  <c:v>769</c:v>
                </c:pt>
                <c:pt idx="1">
                  <c:v>786</c:v>
                </c:pt>
                <c:pt idx="2">
                  <c:v>805</c:v>
                </c:pt>
                <c:pt idx="3">
                  <c:v>824</c:v>
                </c:pt>
                <c:pt idx="4">
                  <c:v>858</c:v>
                </c:pt>
                <c:pt idx="5">
                  <c:v>883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806520"/>
        <c:axId val="402808480"/>
      </c:barChart>
      <c:catAx>
        <c:axId val="402806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2808480"/>
        <c:crosses val="autoZero"/>
        <c:auto val="1"/>
        <c:lblAlgn val="ctr"/>
        <c:lblOffset val="100"/>
        <c:noMultiLvlLbl val="0"/>
      </c:catAx>
      <c:valAx>
        <c:axId val="402808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_-* #,##0\ [$€-1]_-;\-* #,##0\ [$€-1]_-;_-* &quot;-&quot;??\ [$€-1]_-;_-@_-" sourceLinked="1"/>
        <c:majorTickMark val="out"/>
        <c:minorTickMark val="none"/>
        <c:tickLblPos val="nextTo"/>
        <c:crossAx val="40280652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F3D7410-F268-40D2-B0EC-624CBE75A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551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k-SK" altLang="sk-SK" smtClean="0"/>
              <a:t>Písmo má rovnakú výšku</a:t>
            </a:r>
          </a:p>
        </p:txBody>
      </p:sp>
    </p:spTree>
    <p:extLst>
      <p:ext uri="{BB962C8B-B14F-4D97-AF65-F5344CB8AC3E}">
        <p14:creationId xmlns:p14="http://schemas.microsoft.com/office/powerpoint/2010/main" val="1945517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CD3EABF-6B4C-437B-876C-E1D45EEE17DF}" type="slidenum">
              <a:rPr lang="cs-CZ" altLang="sk-SK" smtClean="0"/>
              <a:pPr eaLnBrk="1" hangingPunct="1">
                <a:spcBef>
                  <a:spcPct val="0"/>
                </a:spcBef>
              </a:pPr>
              <a:t>8</a:t>
            </a:fld>
            <a:endParaRPr lang="cs-CZ" altLang="sk-SK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2647260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2421A34-84F6-4E39-86F2-2FA45F2EFD6D}" type="slidenum">
              <a:rPr lang="cs-CZ" altLang="sk-SK" smtClean="0"/>
              <a:pPr eaLnBrk="1" hangingPunct="1">
                <a:spcBef>
                  <a:spcPct val="0"/>
                </a:spcBef>
              </a:pPr>
              <a:t>9</a:t>
            </a:fld>
            <a:endParaRPr lang="cs-CZ" altLang="sk-SK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2604841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CD599D-8FE7-4163-909E-FB8F1B85485B}" type="slidenum">
              <a:rPr lang="cs-CZ" altLang="sk-SK" smtClean="0"/>
              <a:pPr eaLnBrk="1" hangingPunct="1">
                <a:spcBef>
                  <a:spcPct val="0"/>
                </a:spcBef>
              </a:pPr>
              <a:t>14</a:t>
            </a:fld>
            <a:endParaRPr lang="cs-CZ" altLang="sk-SK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3280984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DA17B06-4461-4037-B78E-246EF2E8586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1542CA-4725-447A-8254-16BF2EE072E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0893C3-D309-4D23-8969-916AA6BB26A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2B92C2-6A8D-4FD7-880C-AF12DAE251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3000A94-236D-4B06-A39D-57C6BAFACE2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36A24-42AC-418A-ABF7-D9D9D4DC182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4BF21-B99B-4F5E-8304-AFE703293F2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2B8BF-B926-4BAD-ABBE-E15E40EED44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DAFC488-E9B1-4E24-964E-73605FF9FB2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0AFD237-3070-4620-9BEF-B285C34780C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7BD45B-D885-4B46-B26B-370DD4C804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fld id="{9B062403-8300-4B07-8F0F-5C32AF740F1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.xml"/><Relationship Id="rId5" Type="http://schemas.openxmlformats.org/officeDocument/2006/relationships/image" Target="../media/image3.emf"/><Relationship Id="rId4" Type="http://schemas.openxmlformats.org/officeDocument/2006/relationships/package" Target="../embeddings/H_rok_programu_Microsoft_Excel1.xls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4176713"/>
          </a:xfrm>
        </p:spPr>
        <p:txBody>
          <a:bodyPr/>
          <a:lstStyle/>
          <a:p>
            <a:r>
              <a:rPr lang="sk-SK" altLang="sk-SK" dirty="0" smtClean="0">
                <a:solidFill>
                  <a:schemeClr val="accent6">
                    <a:lumMod val="50000"/>
                  </a:schemeClr>
                </a:solidFill>
              </a:rPr>
              <a:t>Tvorba prezentácií</a:t>
            </a:r>
            <a: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/>
            </a:r>
            <a:b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/>
            </a:r>
            <a:b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endParaRPr lang="sk-SK" altLang="sk-SK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051" name="BlokTextu 1"/>
          <p:cNvSpPr txBox="1">
            <a:spLocks noChangeArrowheads="1"/>
          </p:cNvSpPr>
          <p:nvPr/>
        </p:nvSpPr>
        <p:spPr bwMode="auto">
          <a:xfrm>
            <a:off x="4833845" y="4221088"/>
            <a:ext cx="38163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sk-SK" altLang="sk-SK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Miriam </a:t>
            </a:r>
            <a:r>
              <a:rPr lang="sk-SK" altLang="sk-SK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Rajčanová</a:t>
            </a:r>
            <a:endParaRPr lang="sk-SK" altLang="sk-SK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algn="r" eaLnBrk="1" hangingPunct="1"/>
            <a: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Hotelová akadémia Ľ. </a:t>
            </a:r>
            <a:r>
              <a:rPr lang="sk-SK" altLang="sk-SK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Wintera</a:t>
            </a:r>
            <a:endParaRPr lang="sk-SK" altLang="sk-SK" dirty="0" smtClean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algn="r" eaLnBrk="1" hangingPunct="1"/>
            <a:r>
              <a:rPr lang="sk-SK" altLang="sk-SK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Piešťany</a:t>
            </a:r>
            <a:endParaRPr lang="sk-SK" altLang="sk-SK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4"/>
            <a:ext cx="7239000" cy="854968"/>
          </a:xfrm>
        </p:spPr>
        <p:txBody>
          <a:bodyPr/>
          <a:lstStyle/>
          <a:p>
            <a:r>
              <a:rPr lang="sk-SK" altLang="sk-SK" sz="28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Efekty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84784"/>
            <a:ext cx="7467600" cy="4419600"/>
          </a:xfrm>
        </p:spPr>
        <p:txBody>
          <a:bodyPr>
            <a:normAutofit/>
          </a:bodyPr>
          <a:lstStyle/>
          <a:p>
            <a:r>
              <a:rPr lang="sk-SK" altLang="sk-SK" sz="2400" dirty="0" smtClean="0"/>
              <a:t>nenechajme sa zlákať množstvom efektov, ktoré nám prezentačný softvér ponúka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efekty často pôsobia rušivo, brzdia dynamickosť prezentácie 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pozor na automatické časovanie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zvážme použitie zvukov</a:t>
            </a:r>
            <a:endParaRPr lang="sk-SK" altLang="sk-SK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239000" cy="739552"/>
          </a:xfrm>
        </p:spPr>
        <p:txBody>
          <a:bodyPr/>
          <a:lstStyle/>
          <a:p>
            <a:r>
              <a:rPr lang="sk-SK" altLang="sk-SK" sz="2800" b="1" dirty="0">
                <a:solidFill>
                  <a:schemeClr val="accent2"/>
                </a:solidFill>
              </a:rPr>
              <a:t>Prednes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25989" y="1340768"/>
            <a:ext cx="8713788" cy="4525963"/>
          </a:xfrm>
        </p:spPr>
        <p:txBody>
          <a:bodyPr>
            <a:normAutofit/>
          </a:bodyPr>
          <a:lstStyle/>
          <a:p>
            <a:r>
              <a:rPr lang="sk-SK" altLang="sk-SK" sz="2400" dirty="0" smtClean="0"/>
              <a:t>udržiavajme očný kontakt s poslucháčmi 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nepoužívame ohromujúce alebo všeobecné slová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používame technické a vysvetľujúce slová 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vyvarujme sa len čítaniu textov z obrazovky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mali by sme hovoriť predovšetkým o tom, čo nie je z obrazovky jasné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239000" cy="792088"/>
          </a:xfrm>
        </p:spPr>
        <p:txBody>
          <a:bodyPr/>
          <a:lstStyle/>
          <a:p>
            <a:r>
              <a:rPr lang="sk-SK" altLang="sk-SK" sz="2800" b="1" dirty="0">
                <a:solidFill>
                  <a:schemeClr val="accent2"/>
                </a:solidFill>
              </a:rPr>
              <a:t>Videosekvencie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altLang="sk-SK" sz="2400" dirty="0" smtClean="0"/>
              <a:t>video ukážky môžu veľmi dobre demonštrovať to, čo chceme povedať</a:t>
            </a:r>
          </a:p>
          <a:p>
            <a:pPr>
              <a:lnSpc>
                <a:spcPct val="90000"/>
              </a:lnSpc>
            </a:pPr>
            <a:endParaRPr lang="sk-SK" altLang="sk-SK" sz="2400" dirty="0" smtClean="0"/>
          </a:p>
          <a:p>
            <a:pPr>
              <a:lnSpc>
                <a:spcPct val="90000"/>
              </a:lnSpc>
            </a:pPr>
            <a:r>
              <a:rPr lang="sk-SK" altLang="sk-SK" sz="2400" dirty="0" smtClean="0"/>
              <a:t>skrátime ich na minimum, nakoľko môžu tlmiť pozornosť poslucháča</a:t>
            </a:r>
            <a:endParaRPr lang="sk-SK" altLang="sk-SK" sz="2400" dirty="0"/>
          </a:p>
          <a:p>
            <a:pPr>
              <a:lnSpc>
                <a:spcPct val="90000"/>
              </a:lnSpc>
            </a:pPr>
            <a:endParaRPr lang="sk-SK" altLang="sk-SK" sz="2400" dirty="0" smtClean="0"/>
          </a:p>
          <a:p>
            <a:pPr>
              <a:lnSpc>
                <a:spcPct val="90000"/>
              </a:lnSpc>
            </a:pPr>
            <a:r>
              <a:rPr lang="sk-SK" altLang="sk-SK" sz="2400" dirty="0" smtClean="0"/>
              <a:t>poslucháčov na začiatku ukážky informujeme, čo v ukážke uvidia, na ktorú časť sa majú sústrediť </a:t>
            </a:r>
          </a:p>
          <a:p>
            <a:pPr>
              <a:lnSpc>
                <a:spcPct val="90000"/>
              </a:lnSpc>
            </a:pPr>
            <a:endParaRPr lang="sk-SK" altLang="sk-SK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03321" y="116632"/>
            <a:ext cx="7239000" cy="1143000"/>
          </a:xfrm>
        </p:spPr>
        <p:txBody>
          <a:bodyPr>
            <a:normAutofit/>
          </a:bodyPr>
          <a:lstStyle/>
          <a:p>
            <a:r>
              <a:rPr lang="sk-SK" altLang="sk-SK" sz="2800" b="1" dirty="0">
                <a:solidFill>
                  <a:schemeClr val="accent2"/>
                </a:solidFill>
              </a:rPr>
              <a:t>Ako pokaziť prezentáciu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229600" cy="381635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sk-SK" sz="1400" dirty="0" smtClean="0"/>
              <a:t>malé písmo nevýraznej farby na nekontrastnom a nevýraznom </a:t>
            </a:r>
            <a:r>
              <a:rPr lang="sk-SK" sz="1400" dirty="0" smtClean="0"/>
              <a:t>pozadí</a:t>
            </a:r>
          </a:p>
          <a:p>
            <a:pPr>
              <a:lnSpc>
                <a:spcPct val="80000"/>
              </a:lnSpc>
              <a:defRPr/>
            </a:pPr>
            <a:endParaRPr lang="sk-SK" sz="1600" dirty="0" smtClean="0"/>
          </a:p>
          <a:p>
            <a:pPr>
              <a:lnSpc>
                <a:spcPct val="80000"/>
              </a:lnSpc>
              <a:defRPr/>
            </a:pPr>
            <a:r>
              <a:rPr lang="sk-SK" sz="2000" dirty="0" smtClean="0">
                <a:latin typeface="Arial CE" panose="020B0604020202020204" pitchFamily="34" charset="-18"/>
              </a:rPr>
              <a:t>veľa</a:t>
            </a:r>
            <a:r>
              <a:rPr lang="sk-SK" sz="2000" dirty="0" smtClean="0">
                <a:latin typeface="Forte" panose="03060902040502070203" pitchFamily="66" charset="0"/>
              </a:rPr>
              <a:t> druhov </a:t>
            </a:r>
            <a:r>
              <a:rPr lang="sk-SK" sz="2000" dirty="0" smtClean="0">
                <a:latin typeface="Bodoni MT Black" panose="02070A03080606020203" pitchFamily="18" charset="0"/>
              </a:rPr>
              <a:t>ozdobných</a:t>
            </a:r>
            <a:r>
              <a:rPr lang="sk-SK" sz="2000" dirty="0" smtClean="0">
                <a:latin typeface="Forte" panose="03060902040502070203" pitchFamily="66" charset="0"/>
              </a:rPr>
              <a:t> písiem</a:t>
            </a:r>
            <a:r>
              <a:rPr lang="sk-SK" sz="2000" dirty="0" smtClean="0"/>
              <a:t>, </a:t>
            </a:r>
            <a:r>
              <a:rPr lang="sk-SK" sz="2000" cap="all" dirty="0" smtClean="0"/>
              <a:t>text písaný len veľkým </a:t>
            </a:r>
            <a:r>
              <a:rPr lang="sk-SK" sz="2000" cap="all" dirty="0" smtClean="0"/>
              <a:t>písmom</a:t>
            </a:r>
          </a:p>
          <a:p>
            <a:pPr>
              <a:lnSpc>
                <a:spcPct val="80000"/>
              </a:lnSpc>
              <a:defRPr/>
            </a:pPr>
            <a:endParaRPr lang="sk-SK" sz="2000" dirty="0" smtClean="0"/>
          </a:p>
          <a:p>
            <a:pPr>
              <a:lnSpc>
                <a:spcPct val="80000"/>
              </a:lnSpc>
              <a:defRPr/>
            </a:pPr>
            <a:r>
              <a:rPr lang="sk-SK" sz="2000" dirty="0" smtClean="0"/>
              <a:t>snímky </a:t>
            </a:r>
            <a:r>
              <a:rPr lang="sk-SK" sz="2000" dirty="0" smtClean="0"/>
              <a:t>zahltené </a:t>
            </a:r>
            <a:r>
              <a:rPr lang="sk-SK" sz="2000" dirty="0" smtClean="0"/>
              <a:t>písaným textom, alebo množstvom tabuľkových, či grafických </a:t>
            </a:r>
            <a:r>
              <a:rPr lang="sk-SK" sz="2000" dirty="0" smtClean="0"/>
              <a:t>údajov</a:t>
            </a:r>
          </a:p>
          <a:p>
            <a:pPr>
              <a:lnSpc>
                <a:spcPct val="80000"/>
              </a:lnSpc>
              <a:defRPr/>
            </a:pPr>
            <a:endParaRPr lang="sk-SK" sz="2000" dirty="0" smtClean="0"/>
          </a:p>
          <a:p>
            <a:pPr>
              <a:lnSpc>
                <a:spcPct val="80000"/>
              </a:lnSpc>
              <a:defRPr/>
            </a:pPr>
            <a:r>
              <a:rPr lang="sk-SK" sz="2000" dirty="0" smtClean="0"/>
              <a:t>premeniť prezentáciu diapozitívov na farebnú šou, a odpútať tak publikum od obsahu </a:t>
            </a:r>
            <a:r>
              <a:rPr lang="sk-SK" sz="2000" dirty="0" smtClean="0"/>
              <a:t>práce</a:t>
            </a:r>
          </a:p>
          <a:p>
            <a:pPr>
              <a:lnSpc>
                <a:spcPct val="80000"/>
              </a:lnSpc>
              <a:defRPr/>
            </a:pPr>
            <a:endParaRPr lang="sk-SK" sz="2000" dirty="0" smtClean="0"/>
          </a:p>
          <a:p>
            <a:pPr>
              <a:lnSpc>
                <a:spcPct val="80000"/>
              </a:lnSpc>
              <a:defRPr/>
            </a:pPr>
            <a:r>
              <a:rPr lang="sk-SK" sz="2000" dirty="0" smtClean="0"/>
              <a:t>vyrušovať publikum neadekvátnou zvukovou informáciou ako súčasť prezentácie (zvuk písacieho stroja, gong, siréna a pod.)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239000" cy="667544"/>
          </a:xfrm>
        </p:spPr>
        <p:txBody>
          <a:bodyPr>
            <a:normAutofit/>
          </a:bodyPr>
          <a:lstStyle/>
          <a:p>
            <a:pPr eaLnBrk="1" hangingPunct="1"/>
            <a:r>
              <a:rPr lang="sk-SK" altLang="sk-SK" sz="2800" b="1" dirty="0">
                <a:solidFill>
                  <a:schemeClr val="accent2"/>
                </a:solidFill>
              </a:rPr>
              <a:t>Praktické rady</a:t>
            </a:r>
            <a:endParaRPr lang="cs-CZ" altLang="sk-SK" sz="2800" b="1" dirty="0">
              <a:solidFill>
                <a:schemeClr val="accent2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124744"/>
            <a:ext cx="8229600" cy="5544616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/>
              <a:t>heslovité vety - dlhý text nikto nečíta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/>
              <a:t>uviesť zdroj obrázkov a textov – </a:t>
            </a:r>
            <a:r>
              <a:rPr lang="sk-SK" altLang="sk-SK" sz="2400" u="sng" dirty="0" smtClean="0"/>
              <a:t>pozor na prevzatý obsah</a:t>
            </a:r>
            <a:endParaRPr lang="sk-SK" altLang="sk-SK" sz="1000" b="1" u="sng" dirty="0" smtClean="0"/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sk-SK" altLang="sk-SK" sz="2400" dirty="0" smtClean="0"/>
              <a:t>nerobiť prezentáciu len z tabuliek a grafov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endParaRPr lang="sk-SK" altLang="sk-SK" sz="2400" dirty="0"/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endParaRPr lang="sk-SK" altLang="sk-SK" sz="2400" dirty="0" smtClean="0"/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endParaRPr lang="sk-SK" altLang="sk-SK" sz="2400" dirty="0"/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None/>
            </a:pPr>
            <a:endParaRPr lang="sk-SK" altLang="sk-SK" sz="2400" dirty="0" smtClean="0"/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None/>
            </a:pPr>
            <a:endParaRPr lang="sk-SK" altLang="sk-SK" sz="24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sk-SK" altLang="sk-SK" sz="2400" dirty="0" smtClean="0"/>
              <a:t>				  </a:t>
            </a:r>
            <a:r>
              <a:rPr lang="sk-SK" altLang="sk-SK" sz="1400" dirty="0" smtClean="0"/>
              <a:t>http</a:t>
            </a:r>
            <a:r>
              <a:rPr lang="sk-SK" altLang="sk-SK" sz="1400" dirty="0"/>
              <a:t>://</a:t>
            </a:r>
            <a:r>
              <a:rPr lang="sk-SK" altLang="sk-SK" sz="1400" dirty="0" err="1"/>
              <a:t>www.publicdomainpictures.net</a:t>
            </a:r>
            <a:endParaRPr lang="sk-SK" altLang="sk-SK" sz="2400" dirty="0" smtClean="0"/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</a:pPr>
            <a:endParaRPr lang="sk-SK" altLang="sk-SK" sz="2400" dirty="0" smtClean="0"/>
          </a:p>
        </p:txBody>
      </p:sp>
      <p:pic>
        <p:nvPicPr>
          <p:cNvPr id="2" name="Obrázok 1" descr="zdroj: http://www.publicdomainpictures.ne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356993"/>
            <a:ext cx="4067944" cy="23042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624" y="1988840"/>
            <a:ext cx="7235981" cy="1891681"/>
          </a:xfrm>
        </p:spPr>
        <p:txBody>
          <a:bodyPr/>
          <a:lstStyle/>
          <a:p>
            <a:pPr eaLnBrk="1" hangingPunct="1"/>
            <a:r>
              <a:rPr lang="sk-SK" altLang="sk-SK" sz="6000" dirty="0" smtClean="0"/>
              <a:t>Ďakujem za pozornosť</a:t>
            </a:r>
            <a:endParaRPr lang="cs-CZ" altLang="sk-SK" sz="6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sk-SK" altLang="sk-SK" sz="2800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Vedená</a:t>
            </a:r>
            <a:r>
              <a:rPr lang="sk-SK" altLang="sk-SK" b="1" dirty="0" smtClean="0"/>
              <a:t> </a:t>
            </a:r>
            <a:r>
              <a:rPr lang="sk-SK" altLang="sk-SK" sz="2800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prezentácia</a:t>
            </a:r>
            <a:r>
              <a:rPr lang="sk-SK" altLang="sk-SK" dirty="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00808"/>
            <a:ext cx="8229600" cy="4176464"/>
          </a:xfrm>
        </p:spPr>
        <p:txBody>
          <a:bodyPr>
            <a:normAutofit lnSpcReduction="10000"/>
          </a:bodyPr>
          <a:lstStyle/>
          <a:p>
            <a:r>
              <a:rPr lang="sk-SK" altLang="sk-SK" sz="2400" dirty="0" smtClean="0"/>
              <a:t>prednášajúci stojí pred publikom, prednáša pripravený text a jeho výstup je sprevádzaný projekciou</a:t>
            </a:r>
          </a:p>
          <a:p>
            <a:endParaRPr lang="sk-SK" altLang="sk-SK" sz="2400" dirty="0" smtClean="0"/>
          </a:p>
          <a:p>
            <a:r>
              <a:rPr lang="sk-SK" altLang="sk-SK" sz="2400" dirty="0" smtClean="0"/>
              <a:t>prednášajúci rozpráva plynulo, zrozumiteľne, primerane nahlas</a:t>
            </a:r>
          </a:p>
          <a:p>
            <a:endParaRPr lang="sk-SK" altLang="sk-SK" sz="2400" dirty="0"/>
          </a:p>
          <a:p>
            <a:r>
              <a:rPr lang="sk-SK" altLang="sk-SK" sz="2400" dirty="0" smtClean="0"/>
              <a:t>pri použití mikrofónu pozor na hlasný prednes</a:t>
            </a:r>
          </a:p>
          <a:p>
            <a:endParaRPr lang="sk-SK" altLang="sk-SK" sz="2400" dirty="0"/>
          </a:p>
          <a:p>
            <a:r>
              <a:rPr lang="sk-SK" altLang="sk-SK" sz="2400" dirty="0" smtClean="0"/>
              <a:t>snímky obsahujú text v bodoch, ktoré tvoria osnovou samotnej prezentácie</a:t>
            </a:r>
          </a:p>
          <a:p>
            <a:endParaRPr lang="sk-SK" altLang="sk-SK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404813"/>
            <a:ext cx="8640763" cy="59039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sk-SK" altLang="sk-SK" b="1" dirty="0">
                <a:ln w="12700">
                  <a:solidFill>
                    <a:schemeClr val="tx2"/>
                  </a:solidFill>
                </a:ln>
                <a:solidFill>
                  <a:schemeClr val="accent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Úvodný snímok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sk-SK" altLang="sk-SK" sz="2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sk-SK" altLang="sk-SK" sz="2400" b="1" dirty="0" smtClean="0"/>
              <a:t>Názov práce</a:t>
            </a:r>
            <a:r>
              <a:rPr lang="sk-SK" altLang="sk-SK" sz="2400" dirty="0" smtClean="0"/>
              <a:t> (jednoduchý, stručný výstižný, max.6-8 slov)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b="1" dirty="0" smtClean="0"/>
              <a:t>Meno autorov</a:t>
            </a:r>
            <a:r>
              <a:rPr lang="sk-SK" altLang="sk-SK" sz="2400" dirty="0" smtClean="0"/>
              <a:t> (bez titulov)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b="1" dirty="0" smtClean="0"/>
              <a:t>Názov inštitúcie, pracoviska, krajiny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b="1" dirty="0" smtClean="0"/>
              <a:t>Dátum a miesto konania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b="1" dirty="0" smtClean="0"/>
              <a:t>Emblém, fotografia autora/pracoviska</a:t>
            </a:r>
          </a:p>
          <a:p>
            <a:pPr eaLnBrk="1" hangingPunct="1">
              <a:buFontTx/>
              <a:buNone/>
            </a:pPr>
            <a:endParaRPr lang="cs-CZ" altLang="sk-SK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/>
            <a:r>
              <a:rPr lang="sk-SK" altLang="sk-SK" sz="2800" b="1" dirty="0" smtClean="0">
                <a:solidFill>
                  <a:schemeClr val="accent2"/>
                </a:solidFill>
              </a:rPr>
              <a:t>Textová časť</a:t>
            </a:r>
            <a:r>
              <a:rPr lang="sk-SK" altLang="sk-SK" sz="2800" b="1" dirty="0" smtClean="0"/>
              <a:t> </a:t>
            </a:r>
            <a:endParaRPr lang="cs-CZ" altLang="sk-SK" sz="28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340768"/>
            <a:ext cx="8229600" cy="46085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sk-SK" altLang="sk-SK" sz="2400" dirty="0" smtClean="0">
                <a:cs typeface="Arial" panose="020B0604020202020204" pitchFamily="34" charset="0"/>
              </a:rPr>
              <a:t>vyhýbať sa nadbytočným  a rozsiahlym textom</a:t>
            </a:r>
          </a:p>
          <a:p>
            <a:pPr>
              <a:lnSpc>
                <a:spcPct val="150000"/>
              </a:lnSpc>
            </a:pPr>
            <a:r>
              <a:rPr lang="sk-SK" altLang="sk-SK" sz="2400" dirty="0" smtClean="0">
                <a:cs typeface="Arial" panose="020B0604020202020204" pitchFamily="34" charset="0"/>
              </a:rPr>
              <a:t>zarovnanie plynulého textu od ľavého okraja – </a:t>
            </a:r>
            <a:r>
              <a:rPr lang="sk-SK" altLang="sk-SK" sz="2400" u="sng" dirty="0" smtClean="0">
                <a:cs typeface="Arial" panose="020B0604020202020204" pitchFamily="34" charset="0"/>
              </a:rPr>
              <a:t>nie na stred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>
                <a:cs typeface="Arial" panose="020B0604020202020204" pitchFamily="34" charset="0"/>
              </a:rPr>
              <a:t>kombinovať text s inými formami prezentácie, napr. grafy, tabuľky, obrázky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>
                <a:cs typeface="Arial" panose="020B0604020202020204" pitchFamily="34" charset="0"/>
              </a:rPr>
              <a:t>podstatu problému prezentovať triezvo</a:t>
            </a:r>
          </a:p>
          <a:p>
            <a:pPr eaLnBrk="1" hangingPunct="1"/>
            <a:endParaRPr lang="cs-CZ" altLang="sk-SK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229600" cy="597594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sk-SK" altLang="sk-SK" b="1" dirty="0">
                <a:ln w="12700">
                  <a:solidFill>
                    <a:schemeClr val="tx2"/>
                  </a:solidFill>
                </a:ln>
                <a:solidFill>
                  <a:schemeClr val="accent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Odporúčané písmo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dirty="0" smtClean="0"/>
              <a:t>Nadpis práce: min. 32 bodov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Základný text : 22 – 24 bodov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sk-SK" altLang="sk-SK" sz="2400" dirty="0" smtClean="0"/>
              <a:t>na zvýraznenie používať </a:t>
            </a:r>
            <a:r>
              <a:rPr lang="sk-SK" altLang="sk-SK" sz="2400" u="sng" dirty="0" smtClean="0"/>
              <a:t>podčiarknutie</a:t>
            </a:r>
            <a:r>
              <a:rPr lang="sk-SK" altLang="sk-SK" sz="2400" dirty="0" smtClean="0"/>
              <a:t> a</a:t>
            </a:r>
            <a:r>
              <a:rPr lang="sk-SK" altLang="sk-SK" sz="2400" i="1" dirty="0" smtClean="0"/>
              <a:t> </a:t>
            </a:r>
            <a:r>
              <a:rPr lang="sk-SK" altLang="sk-SK" sz="2400" b="1" dirty="0" smtClean="0"/>
              <a:t>tučné písmo</a:t>
            </a:r>
            <a:endParaRPr lang="cs-CZ" altLang="sk-SK" sz="2400" b="1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sk-SK" altLang="sk-SK" sz="2400" dirty="0" smtClean="0"/>
              <a:t>opatrne pracovať so </a:t>
            </a:r>
            <a:r>
              <a:rPr lang="sk-SK" altLang="sk-SK" sz="2400" i="1" dirty="0" smtClean="0"/>
              <a:t>zošikmeným písmom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sk-SK" altLang="sk-SK" sz="2400" dirty="0" err="1" smtClean="0">
                <a:latin typeface="Algerian" panose="04020705040A02060702" pitchFamily="82" charset="0"/>
              </a:rPr>
              <a:t>nepouzívat</a:t>
            </a:r>
            <a:r>
              <a:rPr lang="sk-SK" altLang="sk-SK" sz="2400" dirty="0" smtClean="0">
                <a:latin typeface="Algerian" panose="04020705040A02060702" pitchFamily="82" charset="0"/>
              </a:rPr>
              <a:t> ozdobné písmo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sk-SK" altLang="sk-SK" sz="2400" dirty="0" smtClean="0"/>
              <a:t>nepoužiť </a:t>
            </a:r>
            <a:r>
              <a:rPr lang="sk-SK" altLang="sk-SK" sz="2400" dirty="0"/>
              <a:t>viac ako 3 – 4 typy </a:t>
            </a:r>
            <a:r>
              <a:rPr lang="sk-SK" altLang="sk-SK" sz="2400" dirty="0" smtClean="0"/>
              <a:t>písma</a:t>
            </a:r>
          </a:p>
          <a:p>
            <a:pPr>
              <a:lnSpc>
                <a:spcPct val="150000"/>
              </a:lnSpc>
              <a:defRPr/>
            </a:pPr>
            <a:r>
              <a:rPr lang="sk-SK" altLang="sk-SK" sz="2400" dirty="0">
                <a:cs typeface="Arial" panose="020B0604020202020204" pitchFamily="34" charset="0"/>
              </a:rPr>
              <a:t>nepísať všetko VEĽKÝMI PÍSMENAMI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endParaRPr lang="sk-SK" altLang="sk-SK" sz="2400" dirty="0">
              <a:latin typeface="Tahoma" pitchFamily="34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sk-SK" altLang="sk-SK" sz="2400" i="1" dirty="0" smtClean="0">
              <a:latin typeface="Bell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29600" cy="855563"/>
          </a:xfrm>
        </p:spPr>
        <p:txBody>
          <a:bodyPr/>
          <a:lstStyle/>
          <a:p>
            <a:pPr eaLnBrk="1" hangingPunct="1"/>
            <a:r>
              <a:rPr lang="sk-SK" altLang="sk-SK" sz="2800" b="1" dirty="0" smtClean="0">
                <a:solidFill>
                  <a:schemeClr val="accent2"/>
                </a:solidFill>
              </a:rPr>
              <a:t>Používanie farieb</a:t>
            </a:r>
            <a:endParaRPr lang="cs-CZ" altLang="sk-SK" sz="2800" b="1" dirty="0" smtClean="0">
              <a:solidFill>
                <a:schemeClr val="accent2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8301038" cy="475138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pozadie primerane viditeľné, kontrastné s textom, odporúča sa rovnaké pre celú prezentáciu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pozadie má slúžiť na zvýraznenie písma a nie na upútanie čitateľa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ako pozadie nepoužívať fosforeskujúce farby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sk-SK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188913"/>
            <a:ext cx="8229600" cy="566737"/>
          </a:xfrm>
        </p:spPr>
        <p:txBody>
          <a:bodyPr/>
          <a:lstStyle/>
          <a:p>
            <a:pPr eaLnBrk="1" hangingPunct="1"/>
            <a:r>
              <a:rPr lang="sk-SK" altLang="sk-SK" sz="2800" b="1" smtClean="0">
                <a:solidFill>
                  <a:srgbClr val="FF0000"/>
                </a:solidFill>
              </a:rPr>
              <a:t>!!!!!  Neodporúča sa   !!!!!</a:t>
            </a:r>
            <a:endParaRPr lang="cs-CZ" altLang="sk-SK" sz="2800" b="1" smtClean="0">
              <a:solidFill>
                <a:srgbClr val="FF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8301038" cy="47513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sk-SK" sz="2400" dirty="0" smtClean="0">
                <a:solidFill>
                  <a:srgbClr val="FFFF00"/>
                </a:solidFill>
              </a:rPr>
              <a:t>Pozadie primerane viditeľné, kontrastné s textom, odporúča sa rovnaké pre celú prezentáciu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sk-SK" sz="2400" dirty="0" smtClean="0">
                <a:solidFill>
                  <a:srgbClr val="FF0000"/>
                </a:solidFill>
              </a:rPr>
              <a:t>Pozadie má slúžiť na zvýraznenie písma a nie na upútanie čitateľa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sk-SK" sz="2400" dirty="0" smtClean="0">
                <a:solidFill>
                  <a:srgbClr val="7030A0"/>
                </a:solidFill>
              </a:rPr>
              <a:t>Ako pozadie nepoužívať fosforeskujúce farby</a:t>
            </a:r>
            <a:endParaRPr lang="sk-SK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cs-CZ" sz="2400" dirty="0" smtClean="0"/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476250" y="692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k-SK" altLang="sk-SK" sz="2800" b="1">
                <a:solidFill>
                  <a:schemeClr val="accent2"/>
                </a:solidFill>
              </a:rPr>
              <a:t>Používanie farieb</a:t>
            </a:r>
            <a:endParaRPr lang="cs-CZ" altLang="sk-SK" sz="28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239000" cy="638944"/>
          </a:xfrm>
        </p:spPr>
        <p:txBody>
          <a:bodyPr>
            <a:normAutofit/>
          </a:bodyPr>
          <a:lstStyle/>
          <a:p>
            <a:r>
              <a:rPr lang="sk-SK" altLang="sk-SK" sz="28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Použitie</a:t>
            </a:r>
            <a:r>
              <a:rPr lang="sk-SK" altLang="sk-SK" sz="2800" b="1" dirty="0">
                <a:solidFill>
                  <a:schemeClr val="accent2"/>
                </a:solidFill>
              </a:rPr>
              <a:t> </a:t>
            </a:r>
            <a:r>
              <a:rPr lang="sk-SK" altLang="sk-SK" sz="2800" b="1" dirty="0" smtClean="0">
                <a:solidFill>
                  <a:schemeClr val="accent2"/>
                </a:solidFill>
              </a:rPr>
              <a:t>tabuľky</a:t>
            </a:r>
            <a:endParaRPr lang="sk-SK" altLang="sk-SK" sz="2800" b="1" dirty="0">
              <a:solidFill>
                <a:schemeClr val="accent2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784"/>
            <a:ext cx="8748712" cy="4752975"/>
          </a:xfrm>
        </p:spPr>
        <p:txBody>
          <a:bodyPr/>
          <a:lstStyle/>
          <a:p>
            <a:pPr eaLnBrk="1" hangingPunct="1"/>
            <a:r>
              <a:rPr lang="sk-SK" altLang="sk-SK" sz="2400" dirty="0" smtClean="0"/>
              <a:t>číselné údaje uvádzať zväčša s presnosťou na 1 desatinné miesto </a:t>
            </a:r>
          </a:p>
          <a:p>
            <a:pPr eaLnBrk="1" hangingPunct="1">
              <a:buFontTx/>
              <a:buNone/>
            </a:pPr>
            <a:r>
              <a:rPr lang="sk-SK" altLang="sk-SK" sz="2400" dirty="0" smtClean="0"/>
              <a:t>     (ak nie je použitie viac miest nutné z iného dôvodu)</a:t>
            </a:r>
          </a:p>
          <a:p>
            <a:pPr eaLnBrk="1" hangingPunct="1"/>
            <a:r>
              <a:rPr lang="sk-SK" altLang="sk-SK" sz="2400" dirty="0" smtClean="0"/>
              <a:t>podľa možnosti spracovať tabuľkové údaje graficky, tabuľky pôsobia neprehľadne</a:t>
            </a:r>
          </a:p>
          <a:p>
            <a:pPr eaLnBrk="1" hangingPunct="1"/>
            <a:endParaRPr lang="cs-CZ" altLang="sk-SK" sz="2400" dirty="0" smtClean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88863"/>
              </p:ext>
            </p:extLst>
          </p:nvPr>
        </p:nvGraphicFramePr>
        <p:xfrm>
          <a:off x="611560" y="3717032"/>
          <a:ext cx="2808312" cy="2458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Pracovný hárok" r:id="rId4" imgW="1990549" imgH="1743032" progId="Excel.Sheet.12">
                  <p:embed/>
                </p:oleObj>
              </mc:Choice>
              <mc:Fallback>
                <p:oleObj name="Pracovný hárok" r:id="rId4" imgW="1990549" imgH="17430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3717032"/>
                        <a:ext cx="2808312" cy="2458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530273"/>
              </p:ext>
            </p:extLst>
          </p:nvPr>
        </p:nvGraphicFramePr>
        <p:xfrm>
          <a:off x="3491880" y="3429000"/>
          <a:ext cx="4572000" cy="293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908050"/>
            <a:ext cx="768985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sk-SK" altLang="sk-SK" b="1" dirty="0">
                <a:ln w="12700">
                  <a:solidFill>
                    <a:schemeClr val="tx2"/>
                  </a:solidFill>
                </a:ln>
                <a:solidFill>
                  <a:schemeClr val="accent2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Pravidlá pri príprave prezentácie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sk-SK" altLang="sk-SK" sz="2400" b="1" dirty="0" smtClean="0"/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v jednom snímku nie viac ako 5 -7 riadkov textu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v jednom riadku nemá byť viac ako 8-10 slov</a:t>
            </a:r>
          </a:p>
          <a:p>
            <a:pPr eaLnBrk="1" hangingPunct="1">
              <a:lnSpc>
                <a:spcPct val="150000"/>
              </a:lnSpc>
            </a:pPr>
            <a:r>
              <a:rPr lang="sk-SK" altLang="sk-SK" sz="2400" dirty="0" smtClean="0"/>
              <a:t>text : jednoduchý, stručný, jasný, účelný a dobre čitateľný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TM01859868[[fn=Tepelný]]</Template>
  <TotalTime>678</TotalTime>
  <Words>486</Words>
  <Application>Microsoft Office PowerPoint</Application>
  <PresentationFormat>Prezentácia na obrazovke (4:3)</PresentationFormat>
  <Paragraphs>100</Paragraphs>
  <Slides>15</Slides>
  <Notes>4</Notes>
  <HiddenSlides>0</HiddenSlides>
  <MMClips>0</MMClips>
  <ScaleCrop>false</ScaleCrop>
  <HeadingPairs>
    <vt:vector size="8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5" baseType="lpstr">
      <vt:lpstr>Algerian</vt:lpstr>
      <vt:lpstr>Arial</vt:lpstr>
      <vt:lpstr>Arial CE</vt:lpstr>
      <vt:lpstr>Bell MT</vt:lpstr>
      <vt:lpstr>Bodoni MT Black</vt:lpstr>
      <vt:lpstr>Calibri</vt:lpstr>
      <vt:lpstr>Forte</vt:lpstr>
      <vt:lpstr>Tahoma</vt:lpstr>
      <vt:lpstr>Thermal</vt:lpstr>
      <vt:lpstr>Pracovný hárok</vt:lpstr>
      <vt:lpstr>Tvorba prezentácií  </vt:lpstr>
      <vt:lpstr>Vedená prezentácia </vt:lpstr>
      <vt:lpstr>Prezentácia programu PowerPoint</vt:lpstr>
      <vt:lpstr>Textová časť </vt:lpstr>
      <vt:lpstr>Prezentácia programu PowerPoint</vt:lpstr>
      <vt:lpstr>Používanie farieb</vt:lpstr>
      <vt:lpstr>!!!!!  Neodporúča sa   !!!!!</vt:lpstr>
      <vt:lpstr>Použitie tabuľky</vt:lpstr>
      <vt:lpstr>Prezentácia programu PowerPoint</vt:lpstr>
      <vt:lpstr>Efekty</vt:lpstr>
      <vt:lpstr>Prednes</vt:lpstr>
      <vt:lpstr>Videosekvencie</vt:lpstr>
      <vt:lpstr>Ako pokaziť prezentáciu</vt:lpstr>
      <vt:lpstr>Praktické rady</vt:lpstr>
      <vt:lpstr>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v PowerPoint-e</dc:title>
  <dc:creator>n</dc:creator>
  <cp:lastModifiedBy>Miriam Rajcanova</cp:lastModifiedBy>
  <cp:revision>53</cp:revision>
  <dcterms:created xsi:type="dcterms:W3CDTF">2005-05-20T08:35:13Z</dcterms:created>
  <dcterms:modified xsi:type="dcterms:W3CDTF">2020-06-26T08:50:19Z</dcterms:modified>
</cp:coreProperties>
</file>